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4" r:id="rId4"/>
    <p:sldId id="258" r:id="rId5"/>
    <p:sldId id="265" r:id="rId6"/>
    <p:sldId id="259" r:id="rId7"/>
    <p:sldId id="266" r:id="rId8"/>
    <p:sldId id="260" r:id="rId9"/>
    <p:sldId id="267" r:id="rId10"/>
    <p:sldId id="261" r:id="rId11"/>
    <p:sldId id="262" r:id="rId12"/>
    <p:sldId id="26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3/22/2020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adt.com/content/dam/adt-core/pdf/ADT_13AR_FN.pdf" TargetMode="External"/><Relationship Id="rId2" Type="http://schemas.openxmlformats.org/officeDocument/2006/relationships/hyperlink" Target="http://media.corporate-ir.net/media_files/irol/11/112348/TYC_Fourth_Amendment_ADT_Corporation_Form_10.pdf" TargetMode="External"/><Relationship Id="rId1" Type="http://schemas.openxmlformats.org/officeDocument/2006/relationships/slideLayout" Target="../slideLayouts/slideLayout1.xml"/><Relationship Id="rId4" Type="http://schemas.openxmlformats.org/officeDocument/2006/relationships/hyperlink" Target="https://www.researchgate.net/publication/242341657_Innovation_and_attitude_Mapping_the_profile_of_ICT_decision-makers_in_architectural_engineering_and_construction_fir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75247" y="1217481"/>
            <a:ext cx="7766936" cy="4243161"/>
          </a:xfrm>
        </p:spPr>
        <p:txBody>
          <a:bodyPr/>
          <a:lstStyle/>
          <a:p>
            <a:pPr algn="ctr">
              <a:lnSpc>
                <a:spcPct val="200000"/>
              </a:lnSpc>
            </a:pPr>
            <a:endParaRPr lang="en-US" dirty="0" smtClean="0"/>
          </a:p>
          <a:p>
            <a:pPr algn="ctr">
              <a:lnSpc>
                <a:spcPct val="200000"/>
              </a:lnSpc>
            </a:pPr>
            <a:r>
              <a:rPr lang="en-US" dirty="0" smtClean="0">
                <a:solidFill>
                  <a:schemeClr val="tx1"/>
                </a:solidFill>
              </a:rPr>
              <a:t>ADT Organization culture </a:t>
            </a:r>
          </a:p>
          <a:p>
            <a:pPr algn="ctr">
              <a:lnSpc>
                <a:spcPct val="200000"/>
              </a:lnSpc>
            </a:pPr>
            <a:r>
              <a:rPr lang="en-US" dirty="0" smtClean="0">
                <a:solidFill>
                  <a:schemeClr val="tx1"/>
                </a:solidFill>
              </a:rPr>
              <a:t>Name </a:t>
            </a:r>
          </a:p>
          <a:p>
            <a:pPr algn="ctr">
              <a:lnSpc>
                <a:spcPct val="200000"/>
              </a:lnSpc>
            </a:pPr>
            <a:r>
              <a:rPr lang="en-US" dirty="0" smtClean="0">
                <a:solidFill>
                  <a:schemeClr val="tx1"/>
                </a:solidFill>
              </a:rPr>
              <a:t>Professor </a:t>
            </a:r>
            <a:endParaRPr lang="en-US" dirty="0">
              <a:solidFill>
                <a:schemeClr val="tx1"/>
              </a:solidFill>
            </a:endParaRPr>
          </a:p>
        </p:txBody>
      </p:sp>
    </p:spTree>
    <p:extLst>
      <p:ext uri="{BB962C8B-B14F-4D97-AF65-F5344CB8AC3E}">
        <p14:creationId xmlns:p14="http://schemas.microsoft.com/office/powerpoint/2010/main" val="1305120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Current organization culture </a:t>
            </a:r>
            <a:endParaRPr lang="en-US" sz="4000" dirty="0"/>
          </a:p>
        </p:txBody>
      </p:sp>
      <p:sp>
        <p:nvSpPr>
          <p:cNvPr id="3" name="Subtitle 2"/>
          <p:cNvSpPr>
            <a:spLocks noGrp="1"/>
          </p:cNvSpPr>
          <p:nvPr>
            <p:ph type="subTitle" idx="1"/>
          </p:nvPr>
        </p:nvSpPr>
        <p:spPr>
          <a:xfrm>
            <a:off x="1507067" y="1513695"/>
            <a:ext cx="7766936" cy="4784074"/>
          </a:xfrm>
        </p:spPr>
        <p:txBody>
          <a:bodyPr/>
          <a:lstStyle/>
          <a:p>
            <a:pPr algn="l"/>
            <a:r>
              <a:rPr lang="en-US" dirty="0" smtClean="0">
                <a:solidFill>
                  <a:schemeClr val="tx1"/>
                </a:solidFill>
              </a:rPr>
              <a:t>Guarantee security </a:t>
            </a:r>
          </a:p>
          <a:p>
            <a:pPr algn="just"/>
            <a:r>
              <a:rPr lang="en-US" dirty="0">
                <a:solidFill>
                  <a:schemeClr val="tx1"/>
                </a:solidFill>
              </a:rPr>
              <a:t>Every day, millions of customers across the U.S. trust ADT to protect what they value most: their homes, families, valuables, and items that transcend monetary value</a:t>
            </a:r>
            <a:r>
              <a:rPr lang="en-US" dirty="0" smtClean="0">
                <a:solidFill>
                  <a:schemeClr val="tx1"/>
                </a:solidFill>
              </a:rPr>
              <a:t>.</a:t>
            </a:r>
          </a:p>
          <a:p>
            <a:pPr algn="just"/>
            <a:r>
              <a:rPr lang="en-US" dirty="0" smtClean="0">
                <a:solidFill>
                  <a:schemeClr val="tx1"/>
                </a:solidFill>
              </a:rPr>
              <a:t>Professional services </a:t>
            </a:r>
          </a:p>
          <a:p>
            <a:pPr algn="just"/>
            <a:r>
              <a:rPr lang="en-US" dirty="0" smtClean="0">
                <a:solidFill>
                  <a:schemeClr val="tx1"/>
                </a:solidFill>
              </a:rPr>
              <a:t>ADT provides professional services in several categories </a:t>
            </a:r>
            <a:r>
              <a:rPr lang="en-US" dirty="0">
                <a:solidFill>
                  <a:schemeClr val="tx1"/>
                </a:solidFill>
              </a:rPr>
              <a:t>which include; Health Insurance &amp; Wellness, Financial &amp; Retirement Plans and Education &amp; Professional </a:t>
            </a:r>
            <a:r>
              <a:rPr lang="en-US" dirty="0" smtClean="0">
                <a:solidFill>
                  <a:schemeClr val="tx1"/>
                </a:solidFill>
              </a:rPr>
              <a:t>Development.</a:t>
            </a:r>
          </a:p>
          <a:p>
            <a:pPr algn="just"/>
            <a:r>
              <a:rPr lang="en-US" dirty="0" smtClean="0">
                <a:solidFill>
                  <a:schemeClr val="tx1"/>
                </a:solidFill>
              </a:rPr>
              <a:t>Community </a:t>
            </a:r>
            <a:r>
              <a:rPr lang="en-US" dirty="0">
                <a:solidFill>
                  <a:schemeClr val="tx1"/>
                </a:solidFill>
              </a:rPr>
              <a:t>Engagement</a:t>
            </a:r>
          </a:p>
          <a:p>
            <a:pPr algn="just"/>
            <a:r>
              <a:rPr lang="en-US" dirty="0">
                <a:solidFill>
                  <a:schemeClr val="tx1"/>
                </a:solidFill>
              </a:rPr>
              <a:t>ADT is dedicated to making its communities stronger. Every year, team members volunteer thousands of hours to support nonprofit agencies across more than 200 communities through the ADT Always Cares program. During ADT’s 2019 Week of Service, over 22,000 hours were contributed, touching the lives of thousands of people.</a:t>
            </a:r>
          </a:p>
        </p:txBody>
      </p:sp>
    </p:spTree>
    <p:extLst>
      <p:ext uri="{BB962C8B-B14F-4D97-AF65-F5344CB8AC3E}">
        <p14:creationId xmlns:p14="http://schemas.microsoft.com/office/powerpoint/2010/main" val="4056026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76002" y="1178843"/>
            <a:ext cx="7766936" cy="5531049"/>
          </a:xfrm>
        </p:spPr>
        <p:txBody>
          <a:bodyPr>
            <a:normAutofit lnSpcReduction="10000"/>
          </a:bodyPr>
          <a:lstStyle/>
          <a:p>
            <a:pPr algn="just"/>
            <a:r>
              <a:rPr lang="en-US" dirty="0">
                <a:solidFill>
                  <a:schemeClr val="tx1"/>
                </a:solidFill>
              </a:rPr>
              <a:t>Learning and Development</a:t>
            </a:r>
          </a:p>
          <a:p>
            <a:pPr algn="just"/>
            <a:r>
              <a:rPr lang="en-US" dirty="0">
                <a:solidFill>
                  <a:schemeClr val="tx1"/>
                </a:solidFill>
              </a:rPr>
              <a:t>ADT invests in creating a learning culture at the company. Employees are given access to tools and resources to help them develop the skills, knowledge, and capabilities needed to become an everyday hero and build a lasting career at ADT. </a:t>
            </a:r>
            <a:endParaRPr lang="en-US" dirty="0" smtClean="0">
              <a:solidFill>
                <a:schemeClr val="tx1"/>
              </a:solidFill>
            </a:endParaRPr>
          </a:p>
          <a:p>
            <a:pPr algn="just"/>
            <a:r>
              <a:rPr lang="en-US" dirty="0" smtClean="0">
                <a:solidFill>
                  <a:schemeClr val="tx1"/>
                </a:solidFill>
              </a:rPr>
              <a:t>From </a:t>
            </a:r>
            <a:r>
              <a:rPr lang="en-US" dirty="0">
                <a:solidFill>
                  <a:schemeClr val="tx1"/>
                </a:solidFill>
              </a:rPr>
              <a:t>learning programs for various levels in the organization to self-paced content specific to an individual’s learning needs to a centralized mobile-friendly ADT Learning Hub, the company promotes personalization and continuous learning so everyone can achieve their career goals</a:t>
            </a:r>
            <a:r>
              <a:rPr lang="en-US" dirty="0" smtClean="0">
                <a:solidFill>
                  <a:schemeClr val="tx1"/>
                </a:solidFill>
              </a:rPr>
              <a:t>.</a:t>
            </a:r>
          </a:p>
          <a:p>
            <a:pPr algn="just"/>
            <a:r>
              <a:rPr lang="en-US" dirty="0" smtClean="0">
                <a:solidFill>
                  <a:schemeClr val="tx1"/>
                </a:solidFill>
              </a:rPr>
              <a:t>Corporate social responsibility</a:t>
            </a:r>
          </a:p>
          <a:p>
            <a:pPr algn="just"/>
            <a:r>
              <a:rPr lang="en-US" dirty="0" smtClean="0">
                <a:solidFill>
                  <a:schemeClr val="tx1"/>
                </a:solidFill>
              </a:rPr>
              <a:t>ADT gives back to the community in several ways;  </a:t>
            </a:r>
          </a:p>
          <a:p>
            <a:pPr marL="285750" indent="-285750" algn="just">
              <a:buFont typeface="Arial" panose="020B0604020202020204" pitchFamily="34" charset="0"/>
              <a:buChar char="•"/>
            </a:pPr>
            <a:r>
              <a:rPr lang="en-US" dirty="0">
                <a:solidFill>
                  <a:schemeClr val="tx1"/>
                </a:solidFill>
              </a:rPr>
              <a:t>Reducing our carbon footprint on the road</a:t>
            </a:r>
          </a:p>
          <a:p>
            <a:pPr marL="285750" indent="-285750" algn="just">
              <a:buFont typeface="Arial" panose="020B0604020202020204" pitchFamily="34" charset="0"/>
              <a:buChar char="•"/>
            </a:pPr>
            <a:r>
              <a:rPr lang="en-US" dirty="0">
                <a:solidFill>
                  <a:schemeClr val="tx1"/>
                </a:solidFill>
              </a:rPr>
              <a:t>Sustainable sourcing</a:t>
            </a:r>
          </a:p>
          <a:p>
            <a:pPr marL="285750" indent="-285750" algn="just">
              <a:buFont typeface="Arial" panose="020B0604020202020204" pitchFamily="34" charset="0"/>
              <a:buChar char="•"/>
            </a:pPr>
            <a:r>
              <a:rPr lang="en-US" dirty="0">
                <a:solidFill>
                  <a:schemeClr val="tx1"/>
                </a:solidFill>
              </a:rPr>
              <a:t>Waste management</a:t>
            </a:r>
          </a:p>
          <a:p>
            <a:pPr marL="285750" indent="-285750" algn="just">
              <a:buFont typeface="Arial" panose="020B0604020202020204" pitchFamily="34" charset="0"/>
              <a:buChar char="•"/>
            </a:pPr>
            <a:r>
              <a:rPr lang="en-US" dirty="0">
                <a:solidFill>
                  <a:schemeClr val="tx1"/>
                </a:solidFill>
              </a:rPr>
              <a:t>Building Management Systems (BMS)</a:t>
            </a:r>
          </a:p>
          <a:p>
            <a:pPr marL="285750" indent="-285750" algn="just">
              <a:buFont typeface="Arial" panose="020B0604020202020204" pitchFamily="34" charset="0"/>
              <a:buChar char="•"/>
            </a:pPr>
            <a:r>
              <a:rPr lang="en-US" dirty="0">
                <a:solidFill>
                  <a:schemeClr val="tx1"/>
                </a:solidFill>
              </a:rPr>
              <a:t>Sustainable practices</a:t>
            </a:r>
          </a:p>
        </p:txBody>
      </p:sp>
      <p:sp>
        <p:nvSpPr>
          <p:cNvPr id="4" name="Title 1"/>
          <p:cNvSpPr>
            <a:spLocks noGrp="1"/>
          </p:cNvSpPr>
          <p:nvPr>
            <p:ph type="ctrTitle"/>
          </p:nvPr>
        </p:nvSpPr>
        <p:spPr>
          <a:xfrm>
            <a:off x="1172216" y="305277"/>
            <a:ext cx="7766936" cy="699274"/>
          </a:xfrm>
        </p:spPr>
        <p:txBody>
          <a:bodyPr/>
          <a:lstStyle/>
          <a:p>
            <a:pPr algn="ctr"/>
            <a:r>
              <a:rPr lang="en-US" sz="4000" dirty="0" smtClean="0"/>
              <a:t>Current organization culture </a:t>
            </a:r>
            <a:endParaRPr lang="en-US" sz="4000" dirty="0"/>
          </a:p>
        </p:txBody>
      </p:sp>
    </p:spTree>
    <p:extLst>
      <p:ext uri="{BB962C8B-B14F-4D97-AF65-F5344CB8AC3E}">
        <p14:creationId xmlns:p14="http://schemas.microsoft.com/office/powerpoint/2010/main" val="146595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Impact of demographic forces </a:t>
            </a:r>
            <a:endParaRPr lang="en-US" sz="4000" dirty="0"/>
          </a:p>
        </p:txBody>
      </p:sp>
      <p:sp>
        <p:nvSpPr>
          <p:cNvPr id="3" name="Subtitle 2"/>
          <p:cNvSpPr>
            <a:spLocks noGrp="1"/>
          </p:cNvSpPr>
          <p:nvPr>
            <p:ph type="subTitle" idx="1"/>
          </p:nvPr>
        </p:nvSpPr>
        <p:spPr>
          <a:xfrm>
            <a:off x="1507067" y="1513695"/>
            <a:ext cx="7766936" cy="4243161"/>
          </a:xfrm>
        </p:spPr>
        <p:txBody>
          <a:bodyPr/>
          <a:lstStyle/>
          <a:p>
            <a:pPr algn="l"/>
            <a:r>
              <a:rPr lang="en-US" dirty="0" smtClean="0">
                <a:solidFill>
                  <a:schemeClr val="tx1"/>
                </a:solidFill>
              </a:rPr>
              <a:t>ADT corporation demographics have different impacts, the impacts are discussed below;</a:t>
            </a:r>
          </a:p>
          <a:p>
            <a:pPr algn="l"/>
            <a:r>
              <a:rPr lang="en-US" dirty="0" smtClean="0">
                <a:solidFill>
                  <a:schemeClr val="tx1"/>
                </a:solidFill>
              </a:rPr>
              <a:t>Influence the </a:t>
            </a:r>
            <a:r>
              <a:rPr lang="en-US" dirty="0">
                <a:solidFill>
                  <a:schemeClr val="tx1"/>
                </a:solidFill>
              </a:rPr>
              <a:t>underlying growth rate of the </a:t>
            </a:r>
            <a:r>
              <a:rPr lang="en-US" dirty="0" smtClean="0">
                <a:solidFill>
                  <a:schemeClr val="tx1"/>
                </a:solidFill>
              </a:rPr>
              <a:t>economy</a:t>
            </a:r>
          </a:p>
          <a:p>
            <a:pPr marL="285750" indent="-285750" algn="l">
              <a:buFont typeface="Arial" panose="020B0604020202020204" pitchFamily="34" charset="0"/>
              <a:buChar char="•"/>
            </a:pPr>
            <a:r>
              <a:rPr lang="en-US" dirty="0" smtClean="0">
                <a:solidFill>
                  <a:schemeClr val="tx1"/>
                </a:solidFill>
              </a:rPr>
              <a:t>Structural productivity growth </a:t>
            </a:r>
          </a:p>
          <a:p>
            <a:pPr marL="285750" indent="-285750" algn="l">
              <a:buFont typeface="Arial" panose="020B0604020202020204" pitchFamily="34" charset="0"/>
              <a:buChar char="•"/>
            </a:pPr>
            <a:r>
              <a:rPr lang="en-US" dirty="0" smtClean="0">
                <a:solidFill>
                  <a:schemeClr val="tx1"/>
                </a:solidFill>
              </a:rPr>
              <a:t>Living standards</a:t>
            </a:r>
          </a:p>
          <a:p>
            <a:pPr marL="285750" indent="-285750" algn="l">
              <a:buFont typeface="Arial" panose="020B0604020202020204" pitchFamily="34" charset="0"/>
              <a:buChar char="•"/>
            </a:pPr>
            <a:r>
              <a:rPr lang="en-US" dirty="0" smtClean="0">
                <a:solidFill>
                  <a:schemeClr val="tx1"/>
                </a:solidFill>
              </a:rPr>
              <a:t>Savings rates</a:t>
            </a:r>
          </a:p>
          <a:p>
            <a:pPr marL="285750" indent="-285750" algn="l">
              <a:buFont typeface="Arial" panose="020B0604020202020204" pitchFamily="34" charset="0"/>
              <a:buChar char="•"/>
            </a:pPr>
            <a:r>
              <a:rPr lang="en-US" dirty="0" smtClean="0">
                <a:solidFill>
                  <a:schemeClr val="tx1"/>
                </a:solidFill>
              </a:rPr>
              <a:t>Consumption </a:t>
            </a:r>
          </a:p>
          <a:p>
            <a:pPr marL="285750" indent="-285750" algn="l">
              <a:buFont typeface="Arial" panose="020B0604020202020204" pitchFamily="34" charset="0"/>
              <a:buChar char="•"/>
            </a:pPr>
            <a:r>
              <a:rPr lang="en-US" dirty="0" smtClean="0">
                <a:solidFill>
                  <a:schemeClr val="tx1"/>
                </a:solidFill>
              </a:rPr>
              <a:t>Investment; it </a:t>
            </a:r>
            <a:r>
              <a:rPr lang="en-US" dirty="0">
                <a:solidFill>
                  <a:schemeClr val="tx1"/>
                </a:solidFill>
              </a:rPr>
              <a:t>can influence the long-run unemployment rate and equilibrium interest rate, housing market trends, and the demand for financial assets.</a:t>
            </a:r>
          </a:p>
        </p:txBody>
      </p:sp>
    </p:spTree>
    <p:extLst>
      <p:ext uri="{BB962C8B-B14F-4D97-AF65-F5344CB8AC3E}">
        <p14:creationId xmlns:p14="http://schemas.microsoft.com/office/powerpoint/2010/main" val="178674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1912" y="1243238"/>
            <a:ext cx="7766936" cy="5363624"/>
          </a:xfrm>
        </p:spPr>
        <p:txBody>
          <a:bodyPr>
            <a:normAutofit lnSpcReduction="10000"/>
          </a:bodyPr>
          <a:lstStyle/>
          <a:p>
            <a:pPr algn="just">
              <a:lnSpc>
                <a:spcPct val="200000"/>
              </a:lnSpc>
            </a:pPr>
            <a:r>
              <a:rPr lang="en-US" dirty="0" smtClean="0">
                <a:solidFill>
                  <a:schemeClr val="tx1"/>
                </a:solidFill>
              </a:rPr>
              <a:t>Policy development </a:t>
            </a:r>
          </a:p>
          <a:p>
            <a:pPr algn="just">
              <a:lnSpc>
                <a:spcPct val="200000"/>
              </a:lnSpc>
            </a:pPr>
            <a:r>
              <a:rPr lang="en-US" dirty="0" smtClean="0">
                <a:solidFill>
                  <a:schemeClr val="tx1"/>
                </a:solidFill>
              </a:rPr>
              <a:t>Policy development; deciding </a:t>
            </a:r>
            <a:r>
              <a:rPr lang="en-US" dirty="0">
                <a:solidFill>
                  <a:schemeClr val="tx1"/>
                </a:solidFill>
              </a:rPr>
              <a:t>what should be achieved, what should be done to achieve it, how to do </a:t>
            </a:r>
            <a:r>
              <a:rPr lang="en-US" dirty="0" smtClean="0">
                <a:solidFill>
                  <a:schemeClr val="tx1"/>
                </a:solidFill>
              </a:rPr>
              <a:t>it </a:t>
            </a:r>
            <a:r>
              <a:rPr lang="en-US" dirty="0">
                <a:solidFill>
                  <a:schemeClr val="tx1"/>
                </a:solidFill>
              </a:rPr>
              <a:t>efficiently and </a:t>
            </a:r>
            <a:r>
              <a:rPr lang="en-US" dirty="0" smtClean="0">
                <a:solidFill>
                  <a:schemeClr val="tx1"/>
                </a:solidFill>
              </a:rPr>
              <a:t>economically.</a:t>
            </a:r>
          </a:p>
          <a:p>
            <a:pPr algn="just">
              <a:lnSpc>
                <a:spcPct val="200000"/>
              </a:lnSpc>
            </a:pPr>
            <a:r>
              <a:rPr lang="en-US" dirty="0" smtClean="0">
                <a:solidFill>
                  <a:schemeClr val="tx1"/>
                </a:solidFill>
              </a:rPr>
              <a:t>Market research  </a:t>
            </a:r>
          </a:p>
          <a:p>
            <a:pPr algn="just">
              <a:lnSpc>
                <a:spcPct val="200000"/>
              </a:lnSpc>
            </a:pPr>
            <a:r>
              <a:rPr lang="en-US" dirty="0" smtClean="0">
                <a:solidFill>
                  <a:schemeClr val="tx1"/>
                </a:solidFill>
              </a:rPr>
              <a:t>Determining the </a:t>
            </a:r>
            <a:r>
              <a:rPr lang="en-US" dirty="0">
                <a:solidFill>
                  <a:schemeClr val="tx1"/>
                </a:solidFill>
              </a:rPr>
              <a:t>viability of a new service or product through research conducted directly with potential customers. </a:t>
            </a:r>
            <a:endParaRPr lang="en-US" dirty="0" smtClean="0">
              <a:solidFill>
                <a:schemeClr val="tx1"/>
              </a:solidFill>
            </a:endParaRPr>
          </a:p>
          <a:p>
            <a:pPr algn="just">
              <a:lnSpc>
                <a:spcPct val="200000"/>
              </a:lnSpc>
            </a:pPr>
            <a:r>
              <a:rPr lang="en-US" dirty="0" smtClean="0">
                <a:solidFill>
                  <a:schemeClr val="tx1"/>
                </a:solidFill>
              </a:rPr>
              <a:t>Market </a:t>
            </a:r>
            <a:r>
              <a:rPr lang="en-US" dirty="0">
                <a:solidFill>
                  <a:schemeClr val="tx1"/>
                </a:solidFill>
              </a:rPr>
              <a:t>research allows a company to discover the target market and get opinions and other feedback from consumers about their interest in the product or service.</a:t>
            </a:r>
          </a:p>
        </p:txBody>
      </p:sp>
      <p:sp>
        <p:nvSpPr>
          <p:cNvPr id="4" name="Title 1"/>
          <p:cNvSpPr>
            <a:spLocks noGrp="1"/>
          </p:cNvSpPr>
          <p:nvPr>
            <p:ph type="ctrTitle"/>
          </p:nvPr>
        </p:nvSpPr>
        <p:spPr>
          <a:xfrm>
            <a:off x="1185095" y="382550"/>
            <a:ext cx="7766936" cy="699274"/>
          </a:xfrm>
        </p:spPr>
        <p:txBody>
          <a:bodyPr/>
          <a:lstStyle/>
          <a:p>
            <a:pPr algn="ctr"/>
            <a:r>
              <a:rPr lang="en-US" sz="4000" dirty="0" smtClean="0"/>
              <a:t>Impact of demographic forces </a:t>
            </a:r>
            <a:endParaRPr lang="en-US" sz="4000" dirty="0"/>
          </a:p>
        </p:txBody>
      </p:sp>
    </p:spTree>
    <p:extLst>
      <p:ext uri="{BB962C8B-B14F-4D97-AF65-F5344CB8AC3E}">
        <p14:creationId xmlns:p14="http://schemas.microsoft.com/office/powerpoint/2010/main" val="3829360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Impact of technological forces</a:t>
            </a:r>
            <a:endParaRPr lang="en-US" sz="4000" dirty="0"/>
          </a:p>
        </p:txBody>
      </p:sp>
      <p:sp>
        <p:nvSpPr>
          <p:cNvPr id="3" name="Subtitle 2"/>
          <p:cNvSpPr>
            <a:spLocks noGrp="1"/>
          </p:cNvSpPr>
          <p:nvPr>
            <p:ph type="subTitle" idx="1"/>
          </p:nvPr>
        </p:nvSpPr>
        <p:spPr>
          <a:xfrm>
            <a:off x="1507067" y="1513695"/>
            <a:ext cx="7766936" cy="4243161"/>
          </a:xfrm>
        </p:spPr>
        <p:txBody>
          <a:bodyPr/>
          <a:lstStyle/>
          <a:p>
            <a:pPr algn="l"/>
            <a:r>
              <a:rPr lang="en-US" dirty="0" smtClean="0">
                <a:solidFill>
                  <a:schemeClr val="tx1"/>
                </a:solidFill>
              </a:rPr>
              <a:t>Change of technological forces affects the business, and the business environment in several ways; </a:t>
            </a:r>
          </a:p>
          <a:p>
            <a:pPr marL="285750" indent="-285750" algn="l">
              <a:buFont typeface="Arial" panose="020B0604020202020204" pitchFamily="34" charset="0"/>
              <a:buChar char="•"/>
            </a:pPr>
            <a:r>
              <a:rPr lang="en-US" dirty="0" smtClean="0">
                <a:solidFill>
                  <a:schemeClr val="tx1"/>
                </a:solidFill>
              </a:rPr>
              <a:t>Risks- the business is prone to face more unexpected risks. Risks are bad for business because the business might make loses. </a:t>
            </a:r>
          </a:p>
          <a:p>
            <a:pPr marL="285750" indent="-285750" algn="l">
              <a:buFont typeface="Arial" panose="020B0604020202020204" pitchFamily="34" charset="0"/>
              <a:buChar char="•"/>
            </a:pPr>
            <a:r>
              <a:rPr lang="en-US" dirty="0" smtClean="0">
                <a:solidFill>
                  <a:schemeClr val="tx1"/>
                </a:solidFill>
              </a:rPr>
              <a:t>Improved products and processes – ADT corporation can take technology positively and improve their products and processes. </a:t>
            </a:r>
          </a:p>
          <a:p>
            <a:pPr marL="285750" indent="-285750" algn="l">
              <a:buFont typeface="Arial" panose="020B0604020202020204" pitchFamily="34" charset="0"/>
              <a:buChar char="•"/>
            </a:pPr>
            <a:r>
              <a:rPr lang="en-US" dirty="0" smtClean="0">
                <a:solidFill>
                  <a:schemeClr val="tx1"/>
                </a:solidFill>
              </a:rPr>
              <a:t>Expanding markets- technology facilitates the business to reach  a wider market and more customers. </a:t>
            </a:r>
          </a:p>
          <a:p>
            <a:pPr marL="285750" indent="-285750" algn="l">
              <a:buFont typeface="Arial" panose="020B0604020202020204" pitchFamily="34" charset="0"/>
              <a:buChar char="•"/>
            </a:pPr>
            <a:r>
              <a:rPr lang="en-US" dirty="0" smtClean="0">
                <a:solidFill>
                  <a:schemeClr val="tx1"/>
                </a:solidFill>
              </a:rPr>
              <a:t>Profits -  the business takes advantage of advancement in technology makes more sales and therefore increase profits </a:t>
            </a:r>
            <a:endParaRPr lang="en-US" dirty="0">
              <a:solidFill>
                <a:schemeClr val="tx1"/>
              </a:solidFill>
            </a:endParaRPr>
          </a:p>
        </p:txBody>
      </p:sp>
    </p:spTree>
    <p:extLst>
      <p:ext uri="{BB962C8B-B14F-4D97-AF65-F5344CB8AC3E}">
        <p14:creationId xmlns:p14="http://schemas.microsoft.com/office/powerpoint/2010/main" val="1977223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a:t>Impact of technological </a:t>
            </a:r>
            <a:r>
              <a:rPr lang="en-US" sz="4000" dirty="0" smtClean="0"/>
              <a:t>forces</a:t>
            </a:r>
            <a:endParaRPr lang="en-US" sz="4000" dirty="0"/>
          </a:p>
        </p:txBody>
      </p:sp>
      <p:sp>
        <p:nvSpPr>
          <p:cNvPr id="3" name="Subtitle 2"/>
          <p:cNvSpPr>
            <a:spLocks noGrp="1"/>
          </p:cNvSpPr>
          <p:nvPr>
            <p:ph type="subTitle" idx="1"/>
          </p:nvPr>
        </p:nvSpPr>
        <p:spPr>
          <a:xfrm>
            <a:off x="1507067" y="1171977"/>
            <a:ext cx="7766936" cy="5499279"/>
          </a:xfrm>
        </p:spPr>
        <p:txBody>
          <a:bodyPr>
            <a:normAutofit fontScale="92500" lnSpcReduction="10000"/>
          </a:bodyPr>
          <a:lstStyle/>
          <a:p>
            <a:pPr marL="285750" indent="-285750" algn="l">
              <a:lnSpc>
                <a:spcPct val="200000"/>
              </a:lnSpc>
              <a:buFont typeface="Arial" panose="020B0604020202020204" pitchFamily="34" charset="0"/>
              <a:buChar char="•"/>
            </a:pPr>
            <a:r>
              <a:rPr lang="en-US" dirty="0" smtClean="0">
                <a:solidFill>
                  <a:schemeClr val="tx1"/>
                </a:solidFill>
              </a:rPr>
              <a:t>Improved communication – technology facilitates better communication between employees in the organization and with its customers as well.  </a:t>
            </a:r>
          </a:p>
          <a:p>
            <a:pPr marL="285750" indent="-285750" algn="l">
              <a:lnSpc>
                <a:spcPct val="200000"/>
              </a:lnSpc>
              <a:buFont typeface="Arial" panose="020B0604020202020204" pitchFamily="34" charset="0"/>
              <a:buChar char="•"/>
            </a:pPr>
            <a:r>
              <a:rPr lang="en-US" dirty="0" smtClean="0">
                <a:solidFill>
                  <a:schemeClr val="tx1"/>
                </a:solidFill>
              </a:rPr>
              <a:t>Management information system –ADT relies on management information system, technology in the system will enable improved information management.  </a:t>
            </a:r>
          </a:p>
          <a:p>
            <a:pPr marL="285750" indent="-285750" algn="l">
              <a:lnSpc>
                <a:spcPct val="200000"/>
              </a:lnSpc>
              <a:buFont typeface="Arial" panose="020B0604020202020204" pitchFamily="34" charset="0"/>
              <a:buChar char="•"/>
            </a:pPr>
            <a:r>
              <a:rPr lang="en-US" dirty="0" smtClean="0">
                <a:solidFill>
                  <a:schemeClr val="tx1"/>
                </a:solidFill>
              </a:rPr>
              <a:t>Unemployment – technology improves business processes. The business automates processes and may lay off workers.  </a:t>
            </a:r>
          </a:p>
          <a:p>
            <a:pPr marL="285750" indent="-285750" algn="l">
              <a:lnSpc>
                <a:spcPct val="200000"/>
              </a:lnSpc>
              <a:buFont typeface="Arial" panose="020B0604020202020204" pitchFamily="34" charset="0"/>
              <a:buChar char="•"/>
            </a:pPr>
            <a:r>
              <a:rPr lang="en-US" dirty="0" smtClean="0">
                <a:solidFill>
                  <a:schemeClr val="tx1"/>
                </a:solidFill>
              </a:rPr>
              <a:t>Information abuse – the information in the business may be misused because the organization does not know how to manage information properly. </a:t>
            </a:r>
            <a:endParaRPr lang="en-US" dirty="0">
              <a:solidFill>
                <a:schemeClr val="tx1"/>
              </a:solidFill>
            </a:endParaRPr>
          </a:p>
        </p:txBody>
      </p:sp>
    </p:spTree>
    <p:extLst>
      <p:ext uri="{BB962C8B-B14F-4D97-AF65-F5344CB8AC3E}">
        <p14:creationId xmlns:p14="http://schemas.microsoft.com/office/powerpoint/2010/main" val="324111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92399"/>
            <a:ext cx="7766936" cy="1040992"/>
          </a:xfrm>
        </p:spPr>
        <p:txBody>
          <a:bodyPr/>
          <a:lstStyle/>
          <a:p>
            <a:pPr algn="ct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smtClean="0"/>
              <a:t>Ethics and social responsible behavior </a:t>
            </a:r>
            <a:endParaRPr lang="en-US" sz="3600" dirty="0"/>
          </a:p>
        </p:txBody>
      </p:sp>
      <p:sp>
        <p:nvSpPr>
          <p:cNvPr id="3" name="Subtitle 2"/>
          <p:cNvSpPr>
            <a:spLocks noGrp="1"/>
          </p:cNvSpPr>
          <p:nvPr>
            <p:ph type="subTitle" idx="1"/>
          </p:nvPr>
        </p:nvSpPr>
        <p:spPr>
          <a:xfrm>
            <a:off x="1507067" y="1333391"/>
            <a:ext cx="7766936" cy="4243161"/>
          </a:xfrm>
        </p:spPr>
        <p:txBody>
          <a:bodyPr/>
          <a:lstStyle/>
          <a:p>
            <a:pPr algn="l"/>
            <a:r>
              <a:rPr lang="en-US" dirty="0" smtClean="0">
                <a:solidFill>
                  <a:schemeClr val="tx1"/>
                </a:solidFill>
              </a:rPr>
              <a:t>It is necessary for the business to ensure it adheres to ethics and social responsibility. There are several business practices that ensures the business adheres to its practices;</a:t>
            </a:r>
          </a:p>
          <a:p>
            <a:pPr algn="l"/>
            <a:r>
              <a:rPr lang="en-US" dirty="0" smtClean="0">
                <a:solidFill>
                  <a:schemeClr val="tx1"/>
                </a:solidFill>
              </a:rPr>
              <a:t>Creating a culture – the business creates a culture of ensuring its business practices are sustainable for the business and the society surrounding it.  </a:t>
            </a:r>
          </a:p>
          <a:p>
            <a:pPr algn="l"/>
            <a:r>
              <a:rPr lang="en-US" dirty="0" smtClean="0">
                <a:solidFill>
                  <a:schemeClr val="tx1"/>
                </a:solidFill>
              </a:rPr>
              <a:t>Mission, vision and core values – the mission, vision and core values of the business should reflect on positive impact of the business on the environment.</a:t>
            </a:r>
          </a:p>
          <a:p>
            <a:pPr algn="l"/>
            <a:r>
              <a:rPr lang="en-US" dirty="0" smtClean="0">
                <a:solidFill>
                  <a:schemeClr val="tx1"/>
                </a:solidFill>
              </a:rPr>
              <a:t>Lowering environment risk- the business ensures its processes do not affect the environment negatively. The risks are minimal and the business ensures its covers the business of negative effects and potential risks.   </a:t>
            </a:r>
            <a:endParaRPr lang="en-US" dirty="0">
              <a:solidFill>
                <a:schemeClr val="tx1"/>
              </a:solidFill>
            </a:endParaRPr>
          </a:p>
        </p:txBody>
      </p:sp>
    </p:spTree>
    <p:extLst>
      <p:ext uri="{BB962C8B-B14F-4D97-AF65-F5344CB8AC3E}">
        <p14:creationId xmlns:p14="http://schemas.microsoft.com/office/powerpoint/2010/main" val="373825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07067" y="1559198"/>
            <a:ext cx="7766936" cy="4243161"/>
          </a:xfrm>
        </p:spPr>
        <p:txBody>
          <a:bodyPr/>
          <a:lstStyle/>
          <a:p>
            <a:pPr marL="285750" indent="-285750" algn="l">
              <a:buFont typeface="Arial" panose="020B0604020202020204" pitchFamily="34" charset="0"/>
              <a:buChar char="•"/>
            </a:pPr>
            <a:r>
              <a:rPr lang="en-US" dirty="0" smtClean="0">
                <a:solidFill>
                  <a:schemeClr val="tx1"/>
                </a:solidFill>
              </a:rPr>
              <a:t>Employment opportunities – ADT provides a certain number of employment opportunities to the surrounding communities. </a:t>
            </a:r>
          </a:p>
          <a:p>
            <a:pPr marL="285750" indent="-285750" algn="l">
              <a:buFont typeface="Arial" panose="020B0604020202020204" pitchFamily="34" charset="0"/>
              <a:buChar char="•"/>
            </a:pPr>
            <a:r>
              <a:rPr lang="en-US" dirty="0" smtClean="0">
                <a:solidFill>
                  <a:schemeClr val="tx1"/>
                </a:solidFill>
              </a:rPr>
              <a:t>Product pricing – the surrounding communities are given ADT products and services at affordable prices. </a:t>
            </a:r>
          </a:p>
          <a:p>
            <a:pPr marL="285750" indent="-285750" algn="l">
              <a:buFont typeface="Arial" panose="020B0604020202020204" pitchFamily="34" charset="0"/>
              <a:buChar char="•"/>
            </a:pPr>
            <a:r>
              <a:rPr lang="en-US" dirty="0" smtClean="0">
                <a:solidFill>
                  <a:schemeClr val="tx1"/>
                </a:solidFill>
              </a:rPr>
              <a:t>Charitable giving – ADT gives back to the community through giving some products and services to the surrounding community at affordable prices. </a:t>
            </a:r>
          </a:p>
          <a:p>
            <a:pPr marL="285750" indent="-285750" algn="l">
              <a:buFont typeface="Arial" panose="020B0604020202020204" pitchFamily="34" charset="0"/>
              <a:buChar char="•"/>
            </a:pPr>
            <a:r>
              <a:rPr lang="en-US" dirty="0" smtClean="0">
                <a:solidFill>
                  <a:schemeClr val="tx1"/>
                </a:solidFill>
              </a:rPr>
              <a:t>Social responsibility – there are several business practices that prove the business. The </a:t>
            </a:r>
            <a:r>
              <a:rPr lang="en-US" dirty="0">
                <a:solidFill>
                  <a:schemeClr val="tx1"/>
                </a:solidFill>
              </a:rPr>
              <a:t>practices include; rational, moral, egalitarian, pluralistic, democratic society rising on the pillars of human rights and human dignity.</a:t>
            </a:r>
          </a:p>
        </p:txBody>
      </p:sp>
      <p:sp>
        <p:nvSpPr>
          <p:cNvPr id="4" name="Title 1"/>
          <p:cNvSpPr>
            <a:spLocks noGrp="1"/>
          </p:cNvSpPr>
          <p:nvPr>
            <p:ph type="ctrTitle"/>
          </p:nvPr>
        </p:nvSpPr>
        <p:spPr>
          <a:xfrm>
            <a:off x="1507067" y="472703"/>
            <a:ext cx="7766936" cy="1040992"/>
          </a:xfrm>
        </p:spPr>
        <p:txBody>
          <a:bodyPr/>
          <a:lstStyle/>
          <a:p>
            <a:pPr algn="ct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smtClean="0"/>
              <a:t>Ethics and social responsible behavior </a:t>
            </a:r>
            <a:endParaRPr lang="en-US" sz="3600" dirty="0"/>
          </a:p>
        </p:txBody>
      </p:sp>
    </p:spTree>
    <p:extLst>
      <p:ext uri="{BB962C8B-B14F-4D97-AF65-F5344CB8AC3E}">
        <p14:creationId xmlns:p14="http://schemas.microsoft.com/office/powerpoint/2010/main" val="281913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sz="4000" dirty="0" smtClean="0"/>
              <a:t>Innovation in the organization </a:t>
            </a:r>
            <a:endParaRPr lang="en-US" sz="4000" dirty="0"/>
          </a:p>
        </p:txBody>
      </p:sp>
      <p:sp>
        <p:nvSpPr>
          <p:cNvPr id="3" name="Subtitle 2"/>
          <p:cNvSpPr>
            <a:spLocks noGrp="1"/>
          </p:cNvSpPr>
          <p:nvPr>
            <p:ph type="subTitle" idx="1"/>
          </p:nvPr>
        </p:nvSpPr>
        <p:spPr>
          <a:xfrm>
            <a:off x="1507067" y="1333391"/>
            <a:ext cx="7766936" cy="4243161"/>
          </a:xfrm>
        </p:spPr>
        <p:txBody>
          <a:bodyPr/>
          <a:lstStyle/>
          <a:p>
            <a:pPr algn="l"/>
            <a:r>
              <a:rPr lang="en-US" dirty="0" smtClean="0">
                <a:solidFill>
                  <a:schemeClr val="tx1"/>
                </a:solidFill>
              </a:rPr>
              <a:t>Assessing competitors – ADT innovates through assessing its business rivals to identify the opportunities and areas where the company needs to improve. </a:t>
            </a:r>
          </a:p>
          <a:p>
            <a:pPr algn="l"/>
            <a:r>
              <a:rPr lang="en-US" dirty="0" smtClean="0">
                <a:solidFill>
                  <a:schemeClr val="tx1"/>
                </a:solidFill>
              </a:rPr>
              <a:t>Observe customers – the business needs to assess customers and identify the areas the customers are not fully satisfied with their products and services. </a:t>
            </a:r>
          </a:p>
          <a:p>
            <a:pPr algn="l"/>
            <a:r>
              <a:rPr lang="en-US" dirty="0" smtClean="0">
                <a:solidFill>
                  <a:schemeClr val="tx1"/>
                </a:solidFill>
              </a:rPr>
              <a:t>Difficulties and complains – company customers may have forwarded complains and areas. The areas where the company should improve to maintain and increase its customer base. </a:t>
            </a:r>
          </a:p>
          <a:p>
            <a:pPr algn="l"/>
            <a:r>
              <a:rPr lang="en-US" dirty="0" smtClean="0">
                <a:solidFill>
                  <a:schemeClr val="tx1"/>
                </a:solidFill>
              </a:rPr>
              <a:t>Planning – effective planning facilitates the company to be better in doing business. Planning for company activities ahead will facilitate innovation in the company.  </a:t>
            </a:r>
          </a:p>
          <a:p>
            <a:pPr algn="l"/>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val="2333634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dirty="0" smtClean="0"/>
              <a:t>Summary </a:t>
            </a:r>
            <a:endParaRPr lang="en-US" dirty="0"/>
          </a:p>
        </p:txBody>
      </p:sp>
      <p:sp>
        <p:nvSpPr>
          <p:cNvPr id="3" name="Subtitle 2"/>
          <p:cNvSpPr>
            <a:spLocks noGrp="1"/>
          </p:cNvSpPr>
          <p:nvPr>
            <p:ph type="subTitle" idx="1"/>
          </p:nvPr>
        </p:nvSpPr>
        <p:spPr>
          <a:xfrm>
            <a:off x="1507067" y="1217480"/>
            <a:ext cx="7766936" cy="5234835"/>
          </a:xfrm>
        </p:spPr>
        <p:txBody>
          <a:bodyPr>
            <a:normAutofit/>
          </a:bodyPr>
          <a:lstStyle/>
          <a:p>
            <a:pPr algn="l"/>
            <a:r>
              <a:rPr lang="en-US" dirty="0" smtClean="0">
                <a:solidFill>
                  <a:schemeClr val="tx1"/>
                </a:solidFill>
              </a:rPr>
              <a:t>Company culture and activities facilitates professional and effective running of ADT company. Company culture as discussed above includes;</a:t>
            </a:r>
          </a:p>
          <a:p>
            <a:pPr algn="l"/>
            <a:r>
              <a:rPr lang="en-US" dirty="0" smtClean="0">
                <a:solidFill>
                  <a:schemeClr val="tx1"/>
                </a:solidFill>
              </a:rPr>
              <a:t>Current culture: this are activities the business is running of the business. Current culture include;  guaranteed security, offering professional services, and engaging the community in its activities. </a:t>
            </a:r>
          </a:p>
          <a:p>
            <a:pPr algn="l"/>
            <a:r>
              <a:rPr lang="en-US" dirty="0" smtClean="0">
                <a:solidFill>
                  <a:schemeClr val="tx1"/>
                </a:solidFill>
              </a:rPr>
              <a:t>Demographic forces: demographic forces are part of the organization, the include</a:t>
            </a:r>
            <a:r>
              <a:rPr lang="en-US" dirty="0">
                <a:solidFill>
                  <a:schemeClr val="tx1"/>
                </a:solidFill>
              </a:rPr>
              <a:t>; Structural productivity </a:t>
            </a:r>
            <a:r>
              <a:rPr lang="en-US" dirty="0" smtClean="0">
                <a:solidFill>
                  <a:schemeClr val="tx1"/>
                </a:solidFill>
              </a:rPr>
              <a:t>growth, Living standards, Savings rates, Consumption, and Investments. </a:t>
            </a:r>
          </a:p>
          <a:p>
            <a:pPr algn="l"/>
            <a:r>
              <a:rPr lang="en-US" dirty="0" smtClean="0">
                <a:solidFill>
                  <a:schemeClr val="tx1"/>
                </a:solidFill>
              </a:rPr>
              <a:t>Technological forces- technological forces have been impacting ADT business positively and negatively. The business should however use technology to grow the business. </a:t>
            </a:r>
          </a:p>
          <a:p>
            <a:pPr algn="l"/>
            <a:r>
              <a:rPr lang="en-US" dirty="0">
                <a:solidFill>
                  <a:schemeClr val="tx1"/>
                </a:solidFill>
              </a:rPr>
              <a:t>Ethics and social responsible behavior </a:t>
            </a:r>
            <a:r>
              <a:rPr lang="en-US" dirty="0" smtClean="0">
                <a:solidFill>
                  <a:schemeClr val="tx1"/>
                </a:solidFill>
              </a:rPr>
              <a:t>– there are expect be responsible to the surrounding business are discussed above.</a:t>
            </a:r>
          </a:p>
          <a:p>
            <a:pPr algn="l"/>
            <a:r>
              <a:rPr lang="en-US" dirty="0" smtClean="0">
                <a:solidFill>
                  <a:schemeClr val="tx1"/>
                </a:solidFill>
              </a:rPr>
              <a:t>Innovation – innovation is an important for ADT to find means for innovation to facilitate growth of the organization.  </a:t>
            </a:r>
            <a:endParaRPr lang="en-US" dirty="0">
              <a:solidFill>
                <a:schemeClr val="tx1"/>
              </a:solidFill>
            </a:endParaRPr>
          </a:p>
        </p:txBody>
      </p:sp>
    </p:spTree>
    <p:extLst>
      <p:ext uri="{BB962C8B-B14F-4D97-AF65-F5344CB8AC3E}">
        <p14:creationId xmlns:p14="http://schemas.microsoft.com/office/powerpoint/2010/main" val="2453010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2703"/>
            <a:ext cx="7766936" cy="699274"/>
          </a:xfrm>
        </p:spPr>
        <p:txBody>
          <a:bodyPr/>
          <a:lstStyle/>
          <a:p>
            <a:pPr algn="ctr"/>
            <a:r>
              <a:rPr lang="en-US" dirty="0" smtClean="0"/>
              <a:t>References </a:t>
            </a:r>
            <a:endParaRPr lang="en-US" dirty="0"/>
          </a:p>
        </p:txBody>
      </p:sp>
      <p:sp>
        <p:nvSpPr>
          <p:cNvPr id="3" name="Subtitle 2"/>
          <p:cNvSpPr>
            <a:spLocks noGrp="1"/>
          </p:cNvSpPr>
          <p:nvPr>
            <p:ph type="subTitle" idx="1"/>
          </p:nvPr>
        </p:nvSpPr>
        <p:spPr>
          <a:xfrm>
            <a:off x="1416915" y="1243238"/>
            <a:ext cx="7766936" cy="4243161"/>
          </a:xfrm>
        </p:spPr>
        <p:txBody>
          <a:bodyPr/>
          <a:lstStyle/>
          <a:p>
            <a:pPr algn="l"/>
            <a:r>
              <a:rPr lang="en-US" dirty="0" smtClean="0"/>
              <a:t>Judith, </a:t>
            </a:r>
            <a:r>
              <a:rPr lang="en-US" dirty="0"/>
              <a:t>A</a:t>
            </a:r>
            <a:r>
              <a:rPr lang="en-US" dirty="0" smtClean="0"/>
              <a:t>. </a:t>
            </a:r>
            <a:r>
              <a:rPr lang="en-US" dirty="0"/>
              <a:t>(2012). </a:t>
            </a:r>
            <a:r>
              <a:rPr lang="en-US" i="1" dirty="0"/>
              <a:t>The ADT </a:t>
            </a:r>
            <a:r>
              <a:rPr lang="en-US" i="1" dirty="0" smtClean="0"/>
              <a:t>Corporation</a:t>
            </a:r>
            <a:r>
              <a:rPr lang="en-US" dirty="0" smtClean="0"/>
              <a:t>. Retrieved from</a:t>
            </a:r>
            <a:r>
              <a:rPr lang="en-US" dirty="0"/>
              <a:t>: </a:t>
            </a:r>
            <a:r>
              <a:rPr lang="en-US" dirty="0">
                <a:hlinkClick r:id="rId2"/>
              </a:rPr>
              <a:t>http://</a:t>
            </a:r>
            <a:r>
              <a:rPr lang="en-US" dirty="0" smtClean="0">
                <a:hlinkClick r:id="rId2"/>
              </a:rPr>
              <a:t>media.corporate-ir.net/media_files/irol/11/112348/TYC_Fourth_Amendment_ADT_Corporation_Form_10.pdf</a:t>
            </a:r>
            <a:r>
              <a:rPr lang="en-US" dirty="0" smtClean="0"/>
              <a:t> </a:t>
            </a:r>
          </a:p>
          <a:p>
            <a:pPr algn="l"/>
            <a:r>
              <a:rPr lang="en-US" dirty="0" err="1" smtClean="0"/>
              <a:t>Naren</a:t>
            </a:r>
            <a:r>
              <a:rPr lang="en-US" dirty="0" smtClean="0"/>
              <a:t>, G. (2013). </a:t>
            </a:r>
            <a:r>
              <a:rPr lang="en-US" i="1" dirty="0" smtClean="0"/>
              <a:t>The ADT annual report</a:t>
            </a:r>
            <a:r>
              <a:rPr lang="en-US" dirty="0" smtClean="0"/>
              <a:t>. </a:t>
            </a:r>
            <a:r>
              <a:rPr lang="en-US" dirty="0"/>
              <a:t>Retrieved from:  </a:t>
            </a:r>
            <a:r>
              <a:rPr lang="en-US" dirty="0">
                <a:hlinkClick r:id="rId3"/>
              </a:rPr>
              <a:t>https://</a:t>
            </a:r>
            <a:r>
              <a:rPr lang="en-US" dirty="0" smtClean="0">
                <a:hlinkClick r:id="rId3"/>
              </a:rPr>
              <a:t>www.adt.com/content/dam/adt-core/pdf/ADT_13AR_FN.pdf</a:t>
            </a:r>
            <a:endParaRPr lang="en-US" dirty="0" smtClean="0"/>
          </a:p>
          <a:p>
            <a:pPr algn="l"/>
            <a:r>
              <a:rPr lang="en-US" dirty="0"/>
              <a:t>Bolingbroke, J., &amp; Scott, J. (2014). Only four titles left: The racy revelations of a Countess</a:t>
            </a:r>
            <a:r>
              <a:rPr lang="en-US" dirty="0" smtClean="0"/>
              <a:t>. </a:t>
            </a:r>
          </a:p>
          <a:p>
            <a:pPr algn="l"/>
            <a:r>
              <a:rPr lang="en-US" dirty="0" smtClean="0"/>
              <a:t>Graham, B. (</a:t>
            </a:r>
            <a:r>
              <a:rPr lang="en-US" dirty="0"/>
              <a:t>2014). Mapping the profile of ICT </a:t>
            </a:r>
            <a:r>
              <a:rPr lang="en-US" dirty="0" smtClean="0"/>
              <a:t>decision. </a:t>
            </a:r>
            <a:r>
              <a:rPr lang="en-US"/>
              <a:t>Retrieved from: </a:t>
            </a:r>
            <a:r>
              <a:rPr lang="en-US">
                <a:hlinkClick r:id="rId4"/>
              </a:rPr>
              <a:t>https</a:t>
            </a:r>
            <a:r>
              <a:rPr lang="en-US">
                <a:hlinkClick r:id="rId4"/>
              </a:rPr>
              <a:t>://</a:t>
            </a:r>
            <a:r>
              <a:rPr lang="en-US" smtClean="0">
                <a:hlinkClick r:id="rId4"/>
              </a:rPr>
              <a:t>www.researchgate.net/publication/242341657_Innovation_and_attitude_Mapping_the_profile_of_ICT_decision-makers_in_architectural_engineering_and_construction_firms</a:t>
            </a:r>
            <a:r>
              <a:rPr lang="en-US" smtClean="0"/>
              <a:t> </a:t>
            </a:r>
            <a:endParaRPr lang="en-US" dirty="0"/>
          </a:p>
        </p:txBody>
      </p:sp>
    </p:spTree>
    <p:extLst>
      <p:ext uri="{BB962C8B-B14F-4D97-AF65-F5344CB8AC3E}">
        <p14:creationId xmlns:p14="http://schemas.microsoft.com/office/powerpoint/2010/main" val="17122621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286</TotalTime>
  <Words>1106</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Trebuchet MS</vt:lpstr>
      <vt:lpstr>Wingdings 3</vt:lpstr>
      <vt:lpstr>Facet</vt:lpstr>
      <vt:lpstr>PowerPoint Presentation</vt:lpstr>
      <vt:lpstr>Current organization culture </vt:lpstr>
      <vt:lpstr>Current organization culture </vt:lpstr>
      <vt:lpstr>Impact of demographic forces </vt:lpstr>
      <vt:lpstr>Impact of demographic forces </vt:lpstr>
      <vt:lpstr>Impact of technological forces</vt:lpstr>
      <vt:lpstr>Impact of technological forces</vt:lpstr>
      <vt:lpstr>     Ethics and social responsible behavior </vt:lpstr>
      <vt:lpstr>     Ethics and social responsible behavior </vt:lpstr>
      <vt:lpstr>Innovation in the organization </vt:lpstr>
      <vt:lpstr>Summary </vt:lpstr>
      <vt:lpstr>References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48</cp:revision>
  <dcterms:created xsi:type="dcterms:W3CDTF">2020-03-22T08:53:40Z</dcterms:created>
  <dcterms:modified xsi:type="dcterms:W3CDTF">2020-03-22T13:40:13Z</dcterms:modified>
</cp:coreProperties>
</file>